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1" r:id="rId4"/>
    <p:sldId id="262" r:id="rId5"/>
    <p:sldId id="263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E372A-DBF0-49F7-9F66-0DC94CBB5765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E2F0D-D0E6-418D-BE1C-233C01A4A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56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“Ready” = 50% chance of a B or higher, or 75% chance of a C or higher in credit</a:t>
            </a:r>
            <a:r>
              <a:rPr lang="en-US" baseline="0" dirty="0" smtClean="0"/>
              <a:t>-bearing college courses.  Benchmark is the minimum for meeting “ready” (18 or higher in English).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8DCDA-7274-4CC8-AAAE-5197D502D3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23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SAT scores represent students who paid to take the test on a Saturday.  This represents 16-17 graduating seniors.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8DCDA-7274-4CC8-AAAE-5197D502D3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25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SRP 2018-2019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Northwestern High School</a:t>
            </a:r>
            <a:br>
              <a:rPr lang="en-US" dirty="0" smtClean="0"/>
            </a:br>
            <a:r>
              <a:rPr lang="en-US" dirty="0" smtClean="0"/>
              <a:t>Rock Hill, 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3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512" y="420625"/>
            <a:ext cx="8229600" cy="1143000"/>
          </a:xfrm>
        </p:spPr>
        <p:txBody>
          <a:bodyPr/>
          <a:lstStyle/>
          <a:p>
            <a:r>
              <a:rPr lang="en-US" dirty="0" smtClean="0"/>
              <a:t>Goals 2018 -2019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57946722"/>
              </p:ext>
            </p:extLst>
          </p:nvPr>
        </p:nvGraphicFramePr>
        <p:xfrm>
          <a:off x="1353312" y="1435609"/>
          <a:ext cx="7821168" cy="4172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292"/>
                <a:gridCol w="2234619"/>
                <a:gridCol w="2094956"/>
                <a:gridCol w="1536301"/>
              </a:tblGrid>
              <a:tr h="12765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2017-2018 Pass Rate/Mean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2018-2019 Pass Rate/Mean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 2023-2024</a:t>
                      </a:r>
                      <a:endParaRPr lang="en-US" dirty="0"/>
                    </a:p>
                  </a:txBody>
                  <a:tcPr/>
                </a:tc>
              </a:tr>
              <a:tr h="653933">
                <a:tc>
                  <a:txBody>
                    <a:bodyPr/>
                    <a:lstStyle/>
                    <a:p>
                      <a:r>
                        <a:rPr lang="en-US" dirty="0" smtClean="0"/>
                        <a:t>Algebra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63%/63.4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</a:tr>
              <a:tr h="934190">
                <a:tc>
                  <a:txBody>
                    <a:bodyPr/>
                    <a:lstStyle/>
                    <a:p>
                      <a:r>
                        <a:rPr lang="en-US" dirty="0" smtClean="0"/>
                        <a:t>English I</a:t>
                      </a:r>
                    </a:p>
                    <a:p>
                      <a:r>
                        <a:rPr lang="en-US" dirty="0" smtClean="0"/>
                        <a:t>English II*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76.5/69.2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*Field Test-Spring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</a:tr>
              <a:tr h="653933">
                <a:tc>
                  <a:txBody>
                    <a:bodyPr/>
                    <a:lstStyle/>
                    <a:p>
                      <a:r>
                        <a:rPr lang="en-US" dirty="0" smtClean="0"/>
                        <a:t>Biology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73.2/71.9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</a:tr>
              <a:tr h="653933">
                <a:tc>
                  <a:txBody>
                    <a:bodyPr/>
                    <a:lstStyle/>
                    <a:p>
                      <a:r>
                        <a:rPr lang="en-US" dirty="0" smtClean="0"/>
                        <a:t>US History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71.1/69.8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2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88" y="701040"/>
            <a:ext cx="9528048" cy="1320800"/>
          </a:xfrm>
        </p:spPr>
        <p:txBody>
          <a:bodyPr/>
          <a:lstStyle/>
          <a:p>
            <a:r>
              <a:rPr lang="en-US" dirty="0" smtClean="0"/>
              <a:t>ACT 2017 (2018 released October 17, 2018)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600200" y="1361440"/>
          <a:ext cx="90678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143000"/>
                <a:gridCol w="1143000"/>
                <a:gridCol w="1143000"/>
                <a:gridCol w="1066800"/>
                <a:gridCol w="1143000"/>
                <a:gridCol w="1143000"/>
                <a:gridCol w="990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State-% ready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District-</a:t>
                      </a:r>
                      <a:r>
                        <a:rPr lang="en-US" baseline="0" dirty="0" smtClean="0"/>
                        <a:t> % ready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NHS-% ready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A-A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Composite   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2057400" y="368987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785257" y="4572000"/>
          <a:ext cx="8534400" cy="1630680"/>
        </p:xfrm>
        <a:graphic>
          <a:graphicData uri="http://schemas.openxmlformats.org/drawingml/2006/table">
            <a:tbl>
              <a:tblPr/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11179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English Benchmark Score: 18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Math Benchmark Score: 22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Reading Benchmark Score: 22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Science Benchmark Score: 23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All 4 Subjects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51274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40.5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22.0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30.0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19.0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10.8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752600" y="4122873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NHS Percent of Students Meeting ACT College-Ready Benchmarks, 2017</a:t>
            </a:r>
          </a:p>
        </p:txBody>
      </p:sp>
    </p:spTree>
    <p:extLst>
      <p:ext uri="{BB962C8B-B14F-4D97-AF65-F5344CB8AC3E}">
        <p14:creationId xmlns:p14="http://schemas.microsoft.com/office/powerpoint/2010/main" val="2738558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057400" y="4648200"/>
          <a:ext cx="8534400" cy="1752600"/>
        </p:xfrm>
        <a:graphic>
          <a:graphicData uri="http://schemas.openxmlformats.org/drawingml/2006/table">
            <a:tbl>
              <a:tblPr/>
              <a:tblGrid>
                <a:gridCol w="2133600"/>
                <a:gridCol w="2133600"/>
                <a:gridCol w="2133600"/>
                <a:gridCol w="2133600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Percent of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Students Tested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Average Evidence-Based 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Reading and Writing Score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Average Math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Score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Average Composite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Score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52.0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535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510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1045</a:t>
                      </a: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2017- *all SATs (grad. Seniors)</a:t>
            </a:r>
            <a:br>
              <a:rPr lang="en-US" dirty="0" smtClean="0"/>
            </a:br>
            <a:r>
              <a:rPr lang="en-US" dirty="0" smtClean="0"/>
              <a:t>(2018 released October 25, 2018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85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617"/>
                <a:gridCol w="2865617"/>
                <a:gridCol w="286561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54060" marR="1540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 marL="154060" marR="1540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District</a:t>
                      </a:r>
                      <a:endParaRPr lang="en-US" dirty="0"/>
                    </a:p>
                  </a:txBody>
                  <a:tcPr marL="154060" marR="1540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ERW</a:t>
                      </a:r>
                      <a:endParaRPr lang="en-US" dirty="0"/>
                    </a:p>
                  </a:txBody>
                  <a:tcPr marL="154060" marR="1540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539</a:t>
                      </a:r>
                      <a:endParaRPr lang="en-US" dirty="0"/>
                    </a:p>
                  </a:txBody>
                  <a:tcPr marL="154060" marR="1540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533</a:t>
                      </a:r>
                      <a:endParaRPr lang="en-US" dirty="0"/>
                    </a:p>
                  </a:txBody>
                  <a:tcPr marL="154060" marR="1540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 marL="154060" marR="1540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518</a:t>
                      </a:r>
                      <a:endParaRPr lang="en-US" dirty="0"/>
                    </a:p>
                  </a:txBody>
                  <a:tcPr marL="154060" marR="1540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505</a:t>
                      </a:r>
                      <a:endParaRPr lang="en-US" dirty="0"/>
                    </a:p>
                  </a:txBody>
                  <a:tcPr marL="154060" marR="1540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Composite</a:t>
                      </a:r>
                      <a:endParaRPr lang="en-US" dirty="0"/>
                    </a:p>
                  </a:txBody>
                  <a:tcPr marL="154060" marR="1540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1058</a:t>
                      </a:r>
                      <a:endParaRPr lang="en-US" dirty="0"/>
                    </a:p>
                  </a:txBody>
                  <a:tcPr marL="154060" marR="1540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1028</a:t>
                      </a:r>
                      <a:endParaRPr lang="en-US" dirty="0"/>
                    </a:p>
                  </a:txBody>
                  <a:tcPr marL="154060" marR="15406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7400" y="4114800"/>
            <a:ext cx="411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NHS—SAT Performance</a:t>
            </a:r>
          </a:p>
        </p:txBody>
      </p:sp>
    </p:spTree>
    <p:extLst>
      <p:ext uri="{BB962C8B-B14F-4D97-AF65-F5344CB8AC3E}">
        <p14:creationId xmlns:p14="http://schemas.microsoft.com/office/powerpoint/2010/main" val="3139365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 Career Readiness 2018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825625" y="1527175"/>
          <a:ext cx="8504238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73"/>
                <a:gridCol w="1417373"/>
                <a:gridCol w="1417373"/>
                <a:gridCol w="1417373"/>
                <a:gridCol w="1417373"/>
                <a:gridCol w="141737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438</a:t>
                      </a:r>
                      <a:r>
                        <a:rPr lang="en-US" baseline="0" dirty="0" smtClean="0"/>
                        <a:t> tested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Bronze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Silver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 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Platinum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Earned</a:t>
                      </a:r>
                      <a:endParaRPr lang="en-US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Ready to Work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246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369</a:t>
                      </a:r>
                      <a:endParaRPr lang="en-US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Essential Soft Skills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339</a:t>
                      </a:r>
                      <a:endParaRPr lang="en-US" dirty="0"/>
                    </a:p>
                  </a:txBody>
                  <a:tcPr marL="94492" marR="94492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109395" y="3505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Graduation Rate</a:t>
            </a:r>
          </a:p>
        </p:txBody>
      </p:sp>
      <p:sp>
        <p:nvSpPr>
          <p:cNvPr id="3" name="Rectangle 2"/>
          <p:cNvSpPr/>
          <p:nvPr/>
        </p:nvSpPr>
        <p:spPr>
          <a:xfrm>
            <a:off x="3938195" y="4800600"/>
            <a:ext cx="57392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School Four-Year Cohort Graduation Rate</a:t>
            </a:r>
          </a:p>
          <a:p>
            <a:r>
              <a:rPr lang="en-US" dirty="0"/>
              <a:t>2014	2015	2016	2017	2018</a:t>
            </a:r>
          </a:p>
          <a:p>
            <a:r>
              <a:rPr lang="en-US" dirty="0"/>
              <a:t>83.4	</a:t>
            </a:r>
            <a:r>
              <a:rPr lang="en-US" dirty="0" smtClean="0"/>
              <a:t>       90.9</a:t>
            </a:r>
            <a:r>
              <a:rPr lang="en-US" dirty="0"/>
              <a:t>	</a:t>
            </a:r>
            <a:r>
              <a:rPr lang="en-US" dirty="0" smtClean="0"/>
              <a:t>85.7 </a:t>
            </a:r>
            <a:r>
              <a:rPr lang="en-US" dirty="0"/>
              <a:t>	88.7       </a:t>
            </a:r>
            <a:r>
              <a:rPr lang="en-US" dirty="0" smtClean="0"/>
              <a:t>*87.9(Unofficial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1253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Goal: Student Achievement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Performance Goal: The percentage of students passing the English EOC will increase from 71.48% in 2016-2017 to 85% in 2021- 2022.  The percentage of students passing the Algebra EOC will increase from 66.76%  in 2016-2017 to 80% in 2021- 2022</a:t>
            </a:r>
            <a:r>
              <a:rPr lang="en-US" dirty="0" smtClean="0"/>
              <a:t>.</a:t>
            </a:r>
          </a:p>
          <a:p>
            <a:r>
              <a:rPr lang="en-US" dirty="0"/>
              <a:t>Interim Goal: The percentage of students passing the English EOC will increase from </a:t>
            </a:r>
            <a:r>
              <a:rPr lang="en-US" dirty="0" smtClean="0"/>
              <a:t>76.21%  </a:t>
            </a:r>
            <a:r>
              <a:rPr lang="en-US" dirty="0"/>
              <a:t>in 2017-2018 to 80% in 2018-2019.  The percentage of students passing the Algebra EOC will increase for </a:t>
            </a:r>
            <a:r>
              <a:rPr lang="en-US" dirty="0" smtClean="0"/>
              <a:t>62.96% </a:t>
            </a:r>
            <a:r>
              <a:rPr lang="en-US" dirty="0"/>
              <a:t>in 2017-2018 to 70.2% in </a:t>
            </a:r>
            <a:r>
              <a:rPr lang="en-US" dirty="0" smtClean="0"/>
              <a:t>2018-2019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Action plans: </a:t>
            </a:r>
            <a:endParaRPr lang="en-US" dirty="0" smtClean="0"/>
          </a:p>
          <a:p>
            <a:pPr lvl="1"/>
            <a:r>
              <a:rPr lang="en-US" dirty="0" smtClean="0"/>
              <a:t>Provide </a:t>
            </a:r>
            <a:r>
              <a:rPr lang="en-US" dirty="0"/>
              <a:t>daily practice activities in English 1 and Algebra 1, to prepare students for the EOC tests with fidelity.  Daily practice is based on student data from PLC meetings. </a:t>
            </a:r>
            <a:endParaRPr lang="en-US" dirty="0" smtClean="0"/>
          </a:p>
          <a:p>
            <a:pPr lvl="1"/>
            <a:r>
              <a:rPr lang="en-US" dirty="0"/>
              <a:t>RTI time will be used to provide Tier 2 strategies in an effort to assist those struggling learners. </a:t>
            </a:r>
            <a:endParaRPr lang="en-US" dirty="0" smtClean="0"/>
          </a:p>
          <a:p>
            <a:pPr lvl="1"/>
            <a:r>
              <a:rPr lang="en-US" dirty="0"/>
              <a:t>Continue to improve common formative assessments in English I and Algebra I courses- specifically midterms and unit assessments.  Data analysis is part of the improvement </a:t>
            </a:r>
            <a:r>
              <a:rPr lang="en-US" dirty="0" smtClean="0"/>
              <a:t>process</a:t>
            </a:r>
          </a:p>
          <a:p>
            <a:pPr lvl="1"/>
            <a:r>
              <a:rPr lang="en-US" dirty="0"/>
              <a:t>Teachers in the core subject areas will utilize the resources available in USA Test Prep, release SDE EOC resources, and resources from other states for test prep.</a:t>
            </a:r>
          </a:p>
        </p:txBody>
      </p:sp>
    </p:spTree>
    <p:extLst>
      <p:ext uri="{BB962C8B-B14F-4D97-AF65-F5344CB8AC3E}">
        <p14:creationId xmlns:p14="http://schemas.microsoft.com/office/powerpoint/2010/main" val="2448310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Goal: School 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Performance Goal: The percentage of students that believe students behave in the hallways, in the lunchroom, and on school grounds, as reported in the school report card survey, will increase from 56.7% in 2016-2017 to 80% in 2021-2022. </a:t>
            </a:r>
            <a:endParaRPr lang="en-US" dirty="0" smtClean="0"/>
          </a:p>
          <a:p>
            <a:r>
              <a:rPr lang="en-US" dirty="0"/>
              <a:t>Interim Goal: The percentage of students that believe students behave in the hallways, in the lunchroom, and on school grounds, as reported in the school report card survey, will increase from 44% in 2017-2018 to 62% in 2018-2019. </a:t>
            </a:r>
            <a:endParaRPr lang="en-US" dirty="0" smtClean="0"/>
          </a:p>
          <a:p>
            <a:r>
              <a:rPr lang="en-US" dirty="0" smtClean="0"/>
              <a:t>Action steps:</a:t>
            </a:r>
          </a:p>
          <a:p>
            <a:pPr lvl="1"/>
            <a:r>
              <a:rPr lang="en-US" dirty="0"/>
              <a:t>To create a matrix of positive behaviors based on the PBIS initiative. </a:t>
            </a:r>
            <a:endParaRPr lang="en-US" dirty="0" smtClean="0"/>
          </a:p>
          <a:p>
            <a:pPr lvl="1"/>
            <a:r>
              <a:rPr lang="en-US" dirty="0"/>
              <a:t>To continue the weekly "Trojan Way" advisory period for character education and a CCR curriculum based on grade level.  The lessons are based on student need and teacher feedback. </a:t>
            </a:r>
            <a:endParaRPr lang="en-US" dirty="0" smtClean="0"/>
          </a:p>
          <a:p>
            <a:pPr lvl="1"/>
            <a:r>
              <a:rPr lang="en-US" dirty="0"/>
              <a:t>Monthly teacher training sessions for the Trojan Way lessons. </a:t>
            </a:r>
          </a:p>
        </p:txBody>
      </p:sp>
    </p:spTree>
    <p:extLst>
      <p:ext uri="{BB962C8B-B14F-4D97-AF65-F5344CB8AC3E}">
        <p14:creationId xmlns:p14="http://schemas.microsoft.com/office/powerpoint/2010/main" val="2752849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Goal: Student Achievement and Teacher/Administrator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Performance Goal: To increase the number of teachers implementing Literacy Design Collaborative/ Math Design Collaborative Framework and practices from 7 in 2016-2017 to 90 in 2021-2022. </a:t>
            </a:r>
            <a:endParaRPr lang="en-US" dirty="0" smtClean="0"/>
          </a:p>
          <a:p>
            <a:r>
              <a:rPr lang="en-US" dirty="0"/>
              <a:t>Interim Goal: To increase the number of teachers implementing Literacy Design Collaborative/ Math Design Collaborative Framework and practices from 43 in 2017-2018 to 55 in 2018-2019. </a:t>
            </a:r>
            <a:endParaRPr lang="en-US" dirty="0" smtClean="0"/>
          </a:p>
          <a:p>
            <a:r>
              <a:rPr lang="en-US" dirty="0" smtClean="0"/>
              <a:t>Action Steps:</a:t>
            </a:r>
          </a:p>
          <a:p>
            <a:pPr lvl="1"/>
            <a:r>
              <a:rPr lang="en-US" dirty="0"/>
              <a:t>Cohort 1 was trained by SREB to train Cohort 2 in 2017-2018. </a:t>
            </a:r>
            <a:endParaRPr lang="en-US" dirty="0" smtClean="0"/>
          </a:p>
          <a:p>
            <a:pPr lvl="1"/>
            <a:r>
              <a:rPr lang="en-US" dirty="0"/>
              <a:t>Cohort I and cohort II teachers train remaining department members in Math, Science, Social Studies and English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To teach 6 formative assessment lessons based on the MDC model to improve instruction. </a:t>
            </a:r>
            <a:endParaRPr lang="en-US" dirty="0" smtClean="0"/>
          </a:p>
          <a:p>
            <a:pPr lvl="1"/>
            <a:r>
              <a:rPr lang="en-US" dirty="0"/>
              <a:t>To create and teach a mini task and implement one LDC module into their teaching practice to improve interdisciplinary literacy and writing.</a:t>
            </a:r>
          </a:p>
        </p:txBody>
      </p:sp>
    </p:spTree>
    <p:extLst>
      <p:ext uri="{BB962C8B-B14F-4D97-AF65-F5344CB8AC3E}">
        <p14:creationId xmlns:p14="http://schemas.microsoft.com/office/powerpoint/2010/main" val="1721197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764</Words>
  <Application>Microsoft Office PowerPoint</Application>
  <PresentationFormat>Custom</PresentationFormat>
  <Paragraphs>127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SRP 2018-2019</vt:lpstr>
      <vt:lpstr>Goals 2018 -2019</vt:lpstr>
      <vt:lpstr>ACT 2017 (2018 released October 17, 2018)</vt:lpstr>
      <vt:lpstr>SAT 2017- *all SATs (grad. Seniors) (2018 released October 25, 2018</vt:lpstr>
      <vt:lpstr>WIN Career Readiness 2018</vt:lpstr>
      <vt:lpstr>SRP Goal: Student Achievement </vt:lpstr>
      <vt:lpstr>SRP Goal: School Climate</vt:lpstr>
      <vt:lpstr>SRP Goal: Student Achievement and Teacher/Administrator Quality</vt:lpstr>
    </vt:vector>
  </TitlesOfParts>
  <Company>Rock Hill School District 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Persinski</dc:creator>
  <cp:lastModifiedBy>Sharon Scott</cp:lastModifiedBy>
  <cp:revision>3</cp:revision>
  <dcterms:created xsi:type="dcterms:W3CDTF">2018-10-02T15:02:39Z</dcterms:created>
  <dcterms:modified xsi:type="dcterms:W3CDTF">2018-10-18T17:59:00Z</dcterms:modified>
</cp:coreProperties>
</file>